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5143500" type="screen16x9"/>
  <p:notesSz cx="6858000" cy="9144000"/>
  <p:embeddedFontLst>
    <p:embeddedFont>
      <p:font typeface="Amatic SC" panose="020B0604020202020204" charset="-79"/>
      <p:regular r:id="rId34"/>
      <p:bold r:id="rId35"/>
    </p:embeddedFont>
    <p:embeddedFont>
      <p:font typeface="Source Code Pro" panose="020B0604020202020204" charset="0"/>
      <p:regular r:id="rId36"/>
      <p:bold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337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302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80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94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91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54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246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493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406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13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09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69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086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604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796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847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789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297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101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423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5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60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358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Détail du calcul pour les curieux: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Production d’électricité issue de l’incinération des déchets : 3 650 GWh soit 314 ktep, dont 50 % renouvelables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Production de chaleur issue de l’incinération des déchets : 7 580 GWh soit 652 ktep, dont 50 % renouvelables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Soit 0,966 Mtep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54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56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60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81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6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04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28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‹N°›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‹N°›</a:t>
            </a:fld>
            <a:endParaRPr lang="en-GB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desaunay@hotmail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6/6c/ButaneGasCylinder_WhiteBack.jpg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12" Type="http://schemas.openxmlformats.org/officeDocument/2006/relationships/hyperlink" Target="https://cdn.pixabay.com/photo/2012/05/04/10/51/light-47189_960_720.png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cdn.pixabay.com/photo/2016/08/01/05/09/water-1560478_960_720.pn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upload.wikimedia.org/wikipedia/commons/7/72/Coal_anthracite.jp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s://upload.wikimedia.org/wikipedia/commons/thumb/7/7d/Red_Cross.svg/2000px-Red_Cross.svg.png" TargetMode="External"/><Relationship Id="rId4" Type="http://schemas.openxmlformats.org/officeDocument/2006/relationships/hyperlink" Target="https://upload.wikimedia.org/wikipedia/commons/3/38/Oil_Barrel_graphic.png" TargetMode="External"/><Relationship Id="rId9" Type="http://schemas.openxmlformats.org/officeDocument/2006/relationships/image" Target="../media/image11.jpg"/><Relationship Id="rId14" Type="http://schemas.openxmlformats.org/officeDocument/2006/relationships/hyperlink" Target="https://upload.wikimedia.org/wikipedia/commons/thumb/2/2e/Uranium.svg/2000px-Uranium.svg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8/8c/Chooz_-_Centrale_nucl%C3%A9aire_-1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8/8c/Chooz_-_Centrale_nucl%C3%A9aire_-1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1.staticflickr.com/6/5266/5690459206_0af177ac34.jpg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upload.wikimedia.org/wikipedia/commons/3/38/Oil_Barrel_graphic.png" TargetMode="Externa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pixabay.com/photo/2014/04/03/10/49/trash-can-311411_960_720.png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hyperlink" Target="https://c1.staticflickr.com/6/5266/5690459206_0af177ac34.jpg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1.staticflickr.com/6/5266/5690459206_0af177ac34.jp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cinerateur_st_ouen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enr.fr/valorisation-energetique-des-dechets" TargetMode="Externa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3 devinettes pour énergéticiens habiles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Causerie d’Avenir Climatique 4 mars 2017</a:t>
            </a:r>
          </a:p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thomas.desaunay@hotmail.fr</a:t>
            </a: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Sankey Islande Icones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3000"/>
            <a:ext cx="8839198" cy="365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2191225" y="4048825"/>
            <a:ext cx="26112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18 </a:t>
            </a:r>
            <a:r>
              <a:rPr lang="en-GB" b="0" dirty="0" err="1"/>
              <a:t>tep</a:t>
            </a:r>
            <a:r>
              <a:rPr lang="en-GB" b="0" dirty="0"/>
              <a:t>/</a:t>
            </a:r>
            <a:r>
              <a:rPr lang="en-GB" b="0" dirty="0" err="1"/>
              <a:t>hab</a:t>
            </a:r>
            <a:r>
              <a:rPr lang="en-GB" b="0" dirty="0"/>
              <a:t>/an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2447125" y="723125"/>
            <a:ext cx="5313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3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 idx="4294967295"/>
          </p:nvPr>
        </p:nvSpPr>
        <p:spPr>
          <a:xfrm>
            <a:off x="2426425" y="1859625"/>
            <a:ext cx="5313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3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 idx="4294967295"/>
          </p:nvPr>
        </p:nvSpPr>
        <p:spPr>
          <a:xfrm>
            <a:off x="2447625" y="2954225"/>
            <a:ext cx="5313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/>
              <a:t>12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2447125" y="1287825"/>
            <a:ext cx="5313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+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2447125" y="2442525"/>
            <a:ext cx="5313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+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 idx="4294967295"/>
          </p:nvPr>
        </p:nvSpPr>
        <p:spPr>
          <a:xfrm>
            <a:off x="5730950" y="4121075"/>
            <a:ext cx="9294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9  :(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7554775" y="723125"/>
            <a:ext cx="5313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0" dirty="0"/>
              <a:t>4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title" idx="4294967295"/>
          </p:nvPr>
        </p:nvSpPr>
        <p:spPr>
          <a:xfrm>
            <a:off x="57525" y="133125"/>
            <a:ext cx="28029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Energie primaire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6660350" y="133125"/>
            <a:ext cx="24837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Energie finale</a:t>
            </a:r>
          </a:p>
        </p:txBody>
      </p:sp>
      <p:sp>
        <p:nvSpPr>
          <p:cNvPr id="126" name="Shape 126"/>
          <p:cNvSpPr/>
          <p:nvPr/>
        </p:nvSpPr>
        <p:spPr>
          <a:xfrm>
            <a:off x="7715250" y="1994425"/>
            <a:ext cx="1351500" cy="3018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1594" y="3726112"/>
            <a:ext cx="1218800" cy="121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 idx="4294967295"/>
          </p:nvPr>
        </p:nvSpPr>
        <p:spPr>
          <a:xfrm>
            <a:off x="7060700" y="3946850"/>
            <a:ext cx="7209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~4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075450" y="293875"/>
            <a:ext cx="1590600" cy="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0"/>
              <a:t>AIE,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6" grpId="0" animBg="1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dirty="0"/>
              <a:t>#1 </a:t>
            </a:r>
            <a:r>
              <a:rPr lang="en-GB" dirty="0" err="1"/>
              <a:t>Islande</a:t>
            </a:r>
            <a:r>
              <a:rPr lang="en-GB" dirty="0"/>
              <a:t> </a:t>
            </a:r>
            <a:r>
              <a:rPr lang="en-GB" dirty="0" smtClean="0"/>
              <a:t>18,2</a:t>
            </a:r>
            <a:endParaRPr lang="en-GB" dirty="0"/>
          </a:p>
          <a:p>
            <a:pPr lvl="0" algn="l" rtl="0">
              <a:spcBef>
                <a:spcPts val="0"/>
              </a:spcBef>
              <a:buNone/>
            </a:pPr>
            <a:r>
              <a:rPr lang="en-GB" dirty="0"/>
              <a:t>#2 Qatar 	16,4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GB" dirty="0"/>
              <a:t>#5 </a:t>
            </a:r>
            <a:r>
              <a:rPr lang="en-GB" dirty="0" err="1" smtClean="0"/>
              <a:t>Koweit</a:t>
            </a:r>
            <a:r>
              <a:rPr lang="en-GB" dirty="0"/>
              <a:t>	10</a:t>
            </a:r>
          </a:p>
          <a:p>
            <a:pPr lvl="0" algn="l">
              <a:spcBef>
                <a:spcPts val="0"/>
              </a:spcBef>
              <a:buNone/>
            </a:pPr>
            <a:r>
              <a:rPr lang="en-GB" dirty="0"/>
              <a:t>#9 Canada </a:t>
            </a:r>
            <a:r>
              <a:rPr lang="en-GB" dirty="0" smtClean="0"/>
              <a:t>7,5</a:t>
            </a:r>
            <a:endParaRPr lang="en-GB" dirty="0"/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802900" y="4093800"/>
            <a:ext cx="3538500" cy="77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/>
              <a:t>(Et plein de micro-états…)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869675" y="4443700"/>
            <a:ext cx="2085000" cy="56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0"/>
              <a:t>World Bank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Devinette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Number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twou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Comment fait-on pour avoir 50+% d’indépendance énergétique quand on a pas de pétrole?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802900" y="4093800"/>
            <a:ext cx="3538500" cy="77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/>
              <a:t>(mai s qu’on a des idées)</a:t>
            </a:r>
          </a:p>
        </p:txBody>
      </p:sp>
      <p:pic>
        <p:nvPicPr>
          <p:cNvPr id="148" name="Shape 148" descr="France B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0925" y="1785825"/>
            <a:ext cx="2293575" cy="23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“Indépendance énergétique”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Y’a encore une astuce je parie...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err="1"/>
              <a:t>C’est</a:t>
            </a:r>
            <a:r>
              <a:rPr lang="en-GB" dirty="0"/>
              <a:t> la proportion </a:t>
            </a:r>
            <a:r>
              <a:rPr lang="en-GB" dirty="0" err="1"/>
              <a:t>d’énergie</a:t>
            </a:r>
            <a:r>
              <a:rPr lang="en-GB" dirty="0"/>
              <a:t> </a:t>
            </a:r>
            <a:r>
              <a:rPr lang="en-GB" dirty="0" err="1"/>
              <a:t>qu’on</a:t>
            </a:r>
            <a:r>
              <a:rPr lang="en-GB" dirty="0"/>
              <a:t> </a:t>
            </a:r>
            <a:r>
              <a:rPr lang="en-GB" dirty="0" err="1"/>
              <a:t>produit</a:t>
            </a:r>
            <a:r>
              <a:rPr lang="en-GB" dirty="0"/>
              <a:t> sur son </a:t>
            </a:r>
            <a:r>
              <a:rPr lang="en-GB" dirty="0" err="1"/>
              <a:t>territoire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France B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400" y="2014200"/>
            <a:ext cx="2293575" cy="23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https://upload.wikimedia.org/wikipedia/commons/3/38/Oil_Barrel_graphic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8975" y="3293490"/>
            <a:ext cx="1791575" cy="179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https://upload.wikimedia.org/wikipedia/commons/7/72/Coal_anthracite.jp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5700" y="423212"/>
            <a:ext cx="1478124" cy="13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https://upload.wikimedia.org/wikipedia/commons/6/6c/ButaneGasCylinder_WhiteBack.jp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6575" y="3378325"/>
            <a:ext cx="1227924" cy="16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https://upload.wikimedia.org/wikipedia/commons/thumb/7/7d/Red_Cross.svg/2000px-Red_Cross.svg.png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77212" y="97525"/>
            <a:ext cx="2035075" cy="20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https://upload.wikimedia.org/wikipedia/commons/thumb/7/7d/Red_Cross.svg/2000px-Red_Cross.svg.png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77212" y="3173387"/>
            <a:ext cx="2035075" cy="20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https://upload.wikimedia.org/wikipedia/commons/thumb/7/7d/Red_Cross.svg/2000px-Red_Cross.svg.png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32987" y="3293500"/>
            <a:ext cx="2035075" cy="20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https://cdn.pixabay.com/photo/2012/05/04/10/51/light-47189_960_720.png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039409" y="215933"/>
            <a:ext cx="1791574" cy="179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https://upload.wikimedia.org/wikipedia/commons/thumb/2/2e/Uranium.svg/2000px-Uranium.svg.png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236575" y="247164"/>
            <a:ext cx="1227924" cy="173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https://upload.wikimedia.org/wikipedia/commons/thumb/7/7d/Red_Cross.svg/2000px-Red_Cross.svg.png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32987" y="97525"/>
            <a:ext cx="2035075" cy="20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https://cdn.pixabay.com/photo/2016/08/01/05/09/water-1560478_960_720.png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96687" y="2987396"/>
            <a:ext cx="555500" cy="78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https://upload.wikimedia.org/wikipedia/commons/8/8c/Chooz_-_Centrale_nucl%C3%A9aire_-1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280275"/>
            <a:ext cx="8520600" cy="374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0000"/>
              <a:t>“L’électricité primaire non renouvelable”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416067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Mais pourquoi y’a une centrale en arrière plan?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/>
              <a:t>T’occupe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Production d'énergie primaire Fra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01050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 idx="4294967295"/>
          </p:nvPr>
        </p:nvSpPr>
        <p:spPr>
          <a:xfrm>
            <a:off x="5341800" y="1662000"/>
            <a:ext cx="2845800" cy="181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400" b="0"/>
              <a:t>140 millions de TEP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400" b="0"/>
              <a:t>= 56% de notre consommation!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title" idx="4294967295"/>
          </p:nvPr>
        </p:nvSpPr>
        <p:spPr>
          <a:xfrm>
            <a:off x="152400" y="0"/>
            <a:ext cx="8082000" cy="5949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/>
              <a:t>Énergie primaire produite en France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title" idx="4294967295"/>
          </p:nvPr>
        </p:nvSpPr>
        <p:spPr>
          <a:xfrm>
            <a:off x="4440825" y="4636900"/>
            <a:ext cx="4532400" cy="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0"/>
              <a:t>Service de l’observation et des statistiques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Mais on a pas dit que énergie primaire = source d’énergie?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802900" y="4093800"/>
            <a:ext cx="3538500" cy="77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/>
              <a:t>“Élecricité primaire”?!?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https://upload.wikimedia.org/wikipedia/commons/8/8c/Chooz_-_Centrale_nucl%C3%A9aire_-1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C’est moi!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Devinette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Number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Ouane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L’électricité nucléaire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Bien de chez nous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Intensif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capital, </a:t>
            </a:r>
            <a:r>
              <a:rPr lang="en-GB" dirty="0" err="1"/>
              <a:t>peu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combustible (“</a:t>
            </a:r>
            <a:r>
              <a:rPr lang="en-GB" dirty="0" err="1"/>
              <a:t>l’Uranium</a:t>
            </a:r>
            <a:r>
              <a:rPr lang="en-GB" dirty="0"/>
              <a:t> </a:t>
            </a:r>
            <a:r>
              <a:rPr lang="en-GB" dirty="0" err="1"/>
              <a:t>importe</a:t>
            </a:r>
            <a:r>
              <a:rPr lang="en-GB" dirty="0"/>
              <a:t> </a:t>
            </a:r>
            <a:r>
              <a:rPr lang="en-GB" dirty="0" err="1"/>
              <a:t>peu</a:t>
            </a:r>
            <a:r>
              <a:rPr lang="en-GB" dirty="0"/>
              <a:t>”)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/>
              <a:t>Des </a:t>
            </a:r>
            <a:r>
              <a:rPr lang="en-GB" dirty="0" err="1"/>
              <a:t>filiales</a:t>
            </a:r>
            <a:r>
              <a:rPr lang="en-GB" dirty="0"/>
              <a:t> </a:t>
            </a:r>
            <a:r>
              <a:rPr lang="en-GB" dirty="0" err="1"/>
              <a:t>Françaises</a:t>
            </a:r>
            <a:r>
              <a:rPr lang="en-GB" dirty="0"/>
              <a:t> </a:t>
            </a:r>
            <a:r>
              <a:rPr lang="en-GB" dirty="0" err="1"/>
              <a:t>exploitent</a:t>
            </a:r>
            <a:r>
              <a:rPr lang="en-GB" dirty="0"/>
              <a:t> </a:t>
            </a:r>
            <a:r>
              <a:rPr lang="en-GB" dirty="0" err="1"/>
              <a:t>l’Uranium</a:t>
            </a:r>
            <a:endParaRPr lang="en-GB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 dirty="0" err="1"/>
              <a:t>Technologie</a:t>
            </a:r>
            <a:r>
              <a:rPr lang="en-GB" dirty="0"/>
              <a:t> de pointe </a:t>
            </a:r>
            <a:r>
              <a:rPr lang="en-GB" dirty="0" err="1"/>
              <a:t>Française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76"/>
            <a:ext cx="105557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10%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Taux d’indépendance énergétique sans cette astuce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Devinette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Number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Comment fait-on pour transformer du pétrole en énergie renouvelable?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Heu… on peut pas?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Si !</a:t>
            </a:r>
          </a:p>
          <a:p>
            <a:pPr lvl="0">
              <a:spcBef>
                <a:spcPts val="0"/>
              </a:spcBef>
              <a:buNone/>
            </a:pPr>
            <a:r>
              <a:rPr lang="en-GB" b="0"/>
              <a:t>Troll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Step 1 : make plastic bag</a:t>
            </a:r>
          </a:p>
        </p:txBody>
      </p:sp>
      <p:pic>
        <p:nvPicPr>
          <p:cNvPr id="238" name="Shape 238" descr="https://c1.staticflickr.com/6/5266/5690459206_0af177ac34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580" y="1339900"/>
            <a:ext cx="1805091" cy="164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 descr="https://upload.wikimedia.org/wikipedia/commons/3/38/Oil_Barrel_graphic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1500" y="2909047"/>
            <a:ext cx="1805090" cy="18084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Shape 240"/>
          <p:cNvCxnSpPr/>
          <p:nvPr/>
        </p:nvCxnSpPr>
        <p:spPr>
          <a:xfrm>
            <a:off x="3741815" y="3722582"/>
            <a:ext cx="910500" cy="6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41" name="Shape 241" descr="Sac plastiqu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7554" y="2674049"/>
            <a:ext cx="2103470" cy="21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Step 2 : throw away plastic bag</a:t>
            </a:r>
          </a:p>
        </p:txBody>
      </p:sp>
      <p:pic>
        <p:nvPicPr>
          <p:cNvPr id="247" name="Shape 247" descr="https://cdn.pixabay.com/photo/2014/04/03/10/49/trash-can-311411_960_720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900" y="1736875"/>
            <a:ext cx="2319174" cy="30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https://c1.staticflickr.com/6/5266/5690459206_0af177ac34.jp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8351" y="1182548"/>
            <a:ext cx="1199725" cy="10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3302725" y="2572875"/>
            <a:ext cx="985500" cy="5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0" name="Shape 250" descr="Sac plastiqu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01176">
            <a:off x="3468911" y="2435355"/>
            <a:ext cx="730003" cy="729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Step 3 : Burn plastic bag</a:t>
            </a:r>
          </a:p>
        </p:txBody>
      </p:sp>
      <p:pic>
        <p:nvPicPr>
          <p:cNvPr id="256" name="Shape 256" descr="Sankey Islande Icones2.png"/>
          <p:cNvPicPr preferRelativeResize="0"/>
          <p:nvPr/>
        </p:nvPicPr>
        <p:blipFill rotWithShape="1">
          <a:blip r:embed="rId3">
            <a:alphaModFix/>
          </a:blip>
          <a:srcRect l="88793" b="76707"/>
          <a:stretch/>
        </p:blipFill>
        <p:spPr>
          <a:xfrm>
            <a:off x="3188050" y="1522137"/>
            <a:ext cx="1562875" cy="13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Sac plastiqu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676" y="1365700"/>
            <a:ext cx="1562874" cy="1562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hape 258"/>
          <p:cNvCxnSpPr/>
          <p:nvPr/>
        </p:nvCxnSpPr>
        <p:spPr>
          <a:xfrm>
            <a:off x="2159540" y="2251032"/>
            <a:ext cx="910500" cy="6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3400" y="1351299"/>
            <a:ext cx="1805749" cy="1805749"/>
          </a:xfrm>
          <a:prstGeom prst="rect">
            <a:avLst/>
          </a:prstGeom>
          <a:noFill/>
          <a:ln w="28575" cap="flat" cmpd="sng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60" name="Shape 260"/>
          <p:cNvCxnSpPr/>
          <p:nvPr/>
        </p:nvCxnSpPr>
        <p:spPr>
          <a:xfrm>
            <a:off x="4695090" y="2251032"/>
            <a:ext cx="910500" cy="6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1" name="Shape 261"/>
          <p:cNvCxnSpPr/>
          <p:nvPr/>
        </p:nvCxnSpPr>
        <p:spPr>
          <a:xfrm>
            <a:off x="4731090" y="2636557"/>
            <a:ext cx="838500" cy="899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3400" y="3233249"/>
            <a:ext cx="1805749" cy="1805749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695100" y="1268337"/>
            <a:ext cx="8385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 dirty="0"/>
              <a:t>50%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533975" y="3750175"/>
            <a:ext cx="20355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GB" sz="3400"/>
              <a:t>50%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GB" sz="3400"/>
              <a:t>renouvelable!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2974125" y="2921850"/>
            <a:ext cx="18924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/>
              <a:t>incinérateur</a:t>
            </a:r>
          </a:p>
        </p:txBody>
      </p:sp>
      <p:pic>
        <p:nvPicPr>
          <p:cNvPr id="266" name="Shape 266" descr="https://c1.staticflickr.com/6/5266/5690459206_0af177ac34.jp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2951" y="3233248"/>
            <a:ext cx="1329674" cy="121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774953" y="4371600"/>
            <a:ext cx="1274700" cy="77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400" b="0"/>
              <a:t>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/>
      <p:bldP spid="2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50% électricité et chaleur des incinérateurs sont “renouvelables”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Mais au fait, quel pays consomme le plus d’énergie primaire / habitant?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2900"/>
            <a:ext cx="9143996" cy="53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 Mtep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En France jusqu’à 1 million de tonnes équivalent pétrole peuvent être concernées par cette transformation alchimique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0,65 Mtep chaleur, 0,31 électricité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7196725" y="4605425"/>
            <a:ext cx="2085000" cy="56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0"/>
              <a:t>Source: </a:t>
            </a:r>
            <a:r>
              <a:rPr lang="en-GB" sz="2400" b="0" u="sng">
                <a:solidFill>
                  <a:schemeClr val="hlink"/>
                </a:solidFill>
                <a:hlinkClick r:id="rId5"/>
              </a:rPr>
              <a:t>ENR.FR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8071859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 err="1" smtClean="0"/>
              <a:t>Merci</a:t>
            </a:r>
            <a:r>
              <a:rPr lang="en-GB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Carte du mond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63" y="0"/>
            <a:ext cx="864767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802200" y="839750"/>
            <a:ext cx="1539600" cy="327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0000">
                <a:latin typeface="Raleway"/>
                <a:ea typeface="Raleway"/>
                <a:cs typeface="Raleway"/>
                <a:sym typeface="Raleway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 descr="IcelandballV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750" y="802500"/>
            <a:ext cx="3538500" cy="35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Scumbag ha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6407">
            <a:off x="3328969" y="907193"/>
            <a:ext cx="2229463" cy="178358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926950" y="4093800"/>
            <a:ext cx="5290200" cy="77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L’Islande!   </a:t>
            </a:r>
            <a:r>
              <a:rPr lang="en-GB" b="0"/>
              <a:t>(18 tep/hab/an)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422000" y="4198350"/>
            <a:ext cx="1722000" cy="56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0"/>
              <a:t>World bank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Coupe Europe Islan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214312"/>
            <a:ext cx="8382000" cy="47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10%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Des Islandais sont venus en avion à la coupe d’Europe 2016!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Mais non c’est pas pour ça… (mais ça n’aide pas c’est sûr)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0"/>
              <a:t>Energie </a:t>
            </a:r>
            <a:r>
              <a:rPr lang="en-GB"/>
              <a:t>primaire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dirty="0"/>
              <a:t>Energie </a:t>
            </a:r>
            <a:r>
              <a:rPr lang="en-GB" dirty="0" err="1"/>
              <a:t>primaire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= source </a:t>
            </a:r>
            <a:r>
              <a:rPr lang="en-GB" dirty="0" err="1"/>
              <a:t>d’énergie</a:t>
            </a:r>
            <a:endParaRPr lang="en-GB" dirty="0"/>
          </a:p>
          <a:p>
            <a:pPr lvl="0" algn="ctr">
              <a:spcBef>
                <a:spcPts val="0"/>
              </a:spcBef>
              <a:buNone/>
            </a:pPr>
            <a:r>
              <a:rPr lang="en-GB" dirty="0"/>
              <a:t>Source </a:t>
            </a:r>
            <a:r>
              <a:rPr lang="en-GB" dirty="0" err="1"/>
              <a:t>d’énergie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Islande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= </a:t>
            </a:r>
            <a:r>
              <a:rPr lang="en-GB" dirty="0" err="1"/>
              <a:t>géothermie</a:t>
            </a:r>
            <a:endParaRPr lang="en-GB" dirty="0"/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Y’avait une astuce...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Geothermie Islan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5ct€/kWh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Et chaleur “gratuite”...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Attention les yeux...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403</Words>
  <Application>Microsoft Office PowerPoint</Application>
  <PresentationFormat>Affichage à l'écran (16:9)</PresentationFormat>
  <Paragraphs>88</Paragraphs>
  <Slides>31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Amatic SC</vt:lpstr>
      <vt:lpstr>Source Code Pro</vt:lpstr>
      <vt:lpstr>Raleway</vt:lpstr>
      <vt:lpstr>beach-day</vt:lpstr>
      <vt:lpstr>3 devinettes pour énergéticiens habiles</vt:lpstr>
      <vt:lpstr>Devinette Number Ouane</vt:lpstr>
      <vt:lpstr>Mais au fait, quel pays consomme le plus d’énergie primaire / habitant?</vt:lpstr>
      <vt:lpstr>Présentation PowerPoint</vt:lpstr>
      <vt:lpstr>Présentation PowerPoint</vt:lpstr>
      <vt:lpstr>10%</vt:lpstr>
      <vt:lpstr>Energie primaire</vt:lpstr>
      <vt:lpstr>5ct€/kWh</vt:lpstr>
      <vt:lpstr>Attention les yeux...</vt:lpstr>
      <vt:lpstr>18 tep/hab/an</vt:lpstr>
      <vt:lpstr>#1 Islande 18,2 #2 Qatar  16,4 #5 Koweit 10 #9 Canada 7,5</vt:lpstr>
      <vt:lpstr>Devinette Number twou</vt:lpstr>
      <vt:lpstr>Comment fait-on pour avoir 50+% d’indépendance énergétique quand on a pas de pétrole?</vt:lpstr>
      <vt:lpstr>“Indépendance énergétique”</vt:lpstr>
      <vt:lpstr>Présentation PowerPoint</vt:lpstr>
      <vt:lpstr>“L’électricité primaire non renouvelable”</vt:lpstr>
      <vt:lpstr>140 millions de TEP = 56% de notre consommation!</vt:lpstr>
      <vt:lpstr>Mais on a pas dit que énergie primaire = source d’énergie?</vt:lpstr>
      <vt:lpstr>C’est moi!</vt:lpstr>
      <vt:lpstr>L’électricité nucléaire</vt:lpstr>
      <vt:lpstr>10%</vt:lpstr>
      <vt:lpstr>Devinette Number free</vt:lpstr>
      <vt:lpstr>Comment fait-on pour transformer du pétrole en énergie renouvelable?</vt:lpstr>
      <vt:lpstr>Heu… on peut pas?</vt:lpstr>
      <vt:lpstr>Si ! Troll Physics</vt:lpstr>
      <vt:lpstr>Step 1 : make plastic bag</vt:lpstr>
      <vt:lpstr>Step 2 : throw away plastic bag</vt:lpstr>
      <vt:lpstr>Step 3 : Burn plastic bag</vt:lpstr>
      <vt:lpstr>50% électricité et chaleur des incinérateurs sont “renouvelables”</vt:lpstr>
      <vt:lpstr>1 Mtep</vt:lpstr>
      <vt:lpstr>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devinettes pour énergéticiens habiles</dc:title>
  <dc:creator>BIGO Aurelien (SNCF / DIRECTION STRATEGIE FINANCES / DPT ECO VEILLE PROSPECTIV)</dc:creator>
  <cp:lastModifiedBy>Master V11</cp:lastModifiedBy>
  <cp:revision>3</cp:revision>
  <dcterms:modified xsi:type="dcterms:W3CDTF">2017-03-04T00:03:58Z</dcterms:modified>
</cp:coreProperties>
</file>